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sldIdLst>
    <p:sldId id="256" r:id="rId2"/>
    <p:sldId id="275" r:id="rId3"/>
    <p:sldId id="260" r:id="rId4"/>
    <p:sldId id="280" r:id="rId5"/>
    <p:sldId id="261" r:id="rId6"/>
    <p:sldId id="262" r:id="rId7"/>
    <p:sldId id="263" r:id="rId8"/>
    <p:sldId id="268" r:id="rId9"/>
    <p:sldId id="276" r:id="rId10"/>
    <p:sldId id="277" r:id="rId11"/>
    <p:sldId id="278" r:id="rId12"/>
    <p:sldId id="269" r:id="rId13"/>
    <p:sldId id="279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F1D739-A8DF-4889-9211-B28FEFE57501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8EA1A1-2054-4DE0-BA23-D4DCF8623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68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751695-B04E-4E33-9CB8-CBCFB553BC3C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12BCB66D-F20F-4C57-8DDF-2905AC868F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0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7D5BC-3AD9-4198-B562-B002AF3D1120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911BD01-3869-4C38-9A72-0311051C1C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97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7D5BC-3AD9-4198-B562-B002AF3D1120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911BD01-3869-4C38-9A72-0311051C1C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64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7D5BC-3AD9-4198-B562-B002AF3D1120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911BD01-3869-4C38-9A72-0311051C1C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30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7D5BC-3AD9-4198-B562-B002AF3D1120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911BD01-3869-4C38-9A72-0311051C1C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8657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7D5BC-3AD9-4198-B562-B002AF3D1120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911BD01-3869-4C38-9A72-0311051C1C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19096-0ED0-48C8-A234-FE42CE68F990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DC3E2-DFC8-417B-B3D6-6C3BDD0522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14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24E7B-E317-49FB-AB6F-B81D9F13FD7B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702F5-652E-44DB-B2AC-F12A8418CD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AD3718-07A7-4BA0-8243-A8793CCC976B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D135B-747E-4A51-87BA-16FA3403B6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7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431AB-1DEC-46F5-867F-82A81C7DE59F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F4DC6D6-B4C7-41A3-AC3F-0F5BAB2263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1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FC1AB-CDCB-4A75-B9EE-065942D4F1E8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6971D529-6A49-45C7-8E37-0E40E445CD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9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C0772-4E9C-47EA-B5C0-FC33EFA32C61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48D4F4E-9F09-40E9-9DE6-B9E7205D9C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2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AD5018-56DD-4C5C-9F34-29DAC242BE83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666DD-8DA2-4899-8DBA-DD51B1A63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14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DD212-AE19-4A13-A211-5D33D777AD4A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139B8-1860-4854-AC91-59BDA98B17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10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A7E69-F6DF-4388-8266-73CDBA743F22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77971-204B-480B-A667-7B798C6E7D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1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15D163-3EDD-4829-8E42-42DFF59BE694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87B88FA-A9C2-466F-8E6C-9D3E77271A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2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D7D5BC-3AD9-4198-B562-B002AF3D1120}" type="datetimeFigureOut">
              <a:rPr lang="ru-RU" smtClean="0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C911BD01-3869-4C38-9A72-0311051C1C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1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772816"/>
            <a:ext cx="6172200" cy="15890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Письменное сложение двузначных чисел без перехода через десяток.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31C4801A-131D-4A56-84DE-240026E57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7704" y="5229200"/>
            <a:ext cx="6600451" cy="1126283"/>
          </a:xfrm>
        </p:spPr>
        <p:txBody>
          <a:bodyPr/>
          <a:lstStyle/>
          <a:p>
            <a:r>
              <a:rPr lang="ru-RU" dirty="0"/>
              <a:t>Учитель начальных классов </a:t>
            </a:r>
          </a:p>
          <a:p>
            <a:r>
              <a:rPr lang="ru-RU" sz="2000" dirty="0"/>
              <a:t>Дубровина Анна Николаевна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240D65-FC97-4569-BE57-C351931F2B18}"/>
              </a:ext>
            </a:extLst>
          </p:cNvPr>
          <p:cNvSpPr txBox="1"/>
          <p:nvPr/>
        </p:nvSpPr>
        <p:spPr>
          <a:xfrm>
            <a:off x="1475656" y="1988840"/>
            <a:ext cx="57967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Century Schoolbook" pitchFamily="18" charset="0"/>
              </a:rPr>
              <a:t>Мальчиков - 26 учеников</a:t>
            </a:r>
          </a:p>
          <a:p>
            <a:r>
              <a:rPr lang="ru-RU" sz="2800" dirty="0">
                <a:latin typeface="Century Schoolbook" pitchFamily="18" charset="0"/>
              </a:rPr>
              <a:t>Девочек - ? на 5 учениц меньше </a:t>
            </a:r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:a16="http://schemas.microsoft.com/office/drawing/2014/main" id="{F20D6E07-4F8A-4597-8190-62FAF4100B1B}"/>
              </a:ext>
            </a:extLst>
          </p:cNvPr>
          <p:cNvSpPr/>
          <p:nvPr/>
        </p:nvSpPr>
        <p:spPr>
          <a:xfrm>
            <a:off x="7308304" y="2060848"/>
            <a:ext cx="432048" cy="864096"/>
          </a:xfrm>
          <a:prstGeom prst="rightBrace">
            <a:avLst>
              <a:gd name="adj1" fmla="val 3856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F0A936-8B5C-436A-9FA3-260D4F5C2BF3}"/>
              </a:ext>
            </a:extLst>
          </p:cNvPr>
          <p:cNvSpPr txBox="1"/>
          <p:nvPr/>
        </p:nvSpPr>
        <p:spPr>
          <a:xfrm>
            <a:off x="7884368" y="2132856"/>
            <a:ext cx="4363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3C96AC-BFD6-4359-8DF7-3FEF667705CF}"/>
              </a:ext>
            </a:extLst>
          </p:cNvPr>
          <p:cNvSpPr txBox="1"/>
          <p:nvPr/>
        </p:nvSpPr>
        <p:spPr>
          <a:xfrm>
            <a:off x="2915816" y="548680"/>
            <a:ext cx="3908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Проверь себя </a:t>
            </a:r>
          </a:p>
        </p:txBody>
      </p:sp>
    </p:spTree>
    <p:extLst>
      <p:ext uri="{BB962C8B-B14F-4D97-AF65-F5344CB8AC3E}">
        <p14:creationId xmlns:p14="http://schemas.microsoft.com/office/powerpoint/2010/main" val="414650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240D65-FC97-4569-BE57-C351931F2B18}"/>
              </a:ext>
            </a:extLst>
          </p:cNvPr>
          <p:cNvSpPr txBox="1"/>
          <p:nvPr/>
        </p:nvSpPr>
        <p:spPr>
          <a:xfrm>
            <a:off x="1475656" y="1988840"/>
            <a:ext cx="57967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Century Schoolbook" pitchFamily="18" charset="0"/>
              </a:rPr>
              <a:t>Мальчиков - 26 учеников</a:t>
            </a:r>
          </a:p>
          <a:p>
            <a:r>
              <a:rPr lang="ru-RU" sz="2800" dirty="0">
                <a:latin typeface="Century Schoolbook" pitchFamily="18" charset="0"/>
              </a:rPr>
              <a:t>Девочек - ? на 5 учениц меньше </a:t>
            </a:r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:a16="http://schemas.microsoft.com/office/drawing/2014/main" id="{F20D6E07-4F8A-4597-8190-62FAF4100B1B}"/>
              </a:ext>
            </a:extLst>
          </p:cNvPr>
          <p:cNvSpPr/>
          <p:nvPr/>
        </p:nvSpPr>
        <p:spPr>
          <a:xfrm>
            <a:off x="7308304" y="2060848"/>
            <a:ext cx="432048" cy="864096"/>
          </a:xfrm>
          <a:prstGeom prst="rightBrace">
            <a:avLst>
              <a:gd name="adj1" fmla="val 3856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F0A936-8B5C-436A-9FA3-260D4F5C2BF3}"/>
              </a:ext>
            </a:extLst>
          </p:cNvPr>
          <p:cNvSpPr txBox="1"/>
          <p:nvPr/>
        </p:nvSpPr>
        <p:spPr>
          <a:xfrm>
            <a:off x="7884368" y="2132856"/>
            <a:ext cx="4363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3C96AC-BFD6-4359-8DF7-3FEF667705CF}"/>
              </a:ext>
            </a:extLst>
          </p:cNvPr>
          <p:cNvSpPr txBox="1"/>
          <p:nvPr/>
        </p:nvSpPr>
        <p:spPr>
          <a:xfrm>
            <a:off x="3059832" y="548680"/>
            <a:ext cx="3908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Проверь себя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26E316-194F-4D27-942C-AF5B51F9530B}"/>
              </a:ext>
            </a:extLst>
          </p:cNvPr>
          <p:cNvSpPr txBox="1"/>
          <p:nvPr/>
        </p:nvSpPr>
        <p:spPr>
          <a:xfrm>
            <a:off x="2195736" y="3501008"/>
            <a:ext cx="2315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>
                <a:latin typeface="Century Schoolbook" pitchFamily="18" charset="0"/>
              </a:rPr>
              <a:t>26 – 5 = 21(дев.)</a:t>
            </a:r>
          </a:p>
          <a:p>
            <a:pPr marL="342900" indent="-342900">
              <a:buAutoNum type="arabicParenR"/>
            </a:pPr>
            <a:endParaRPr lang="ru-RU" dirty="0"/>
          </a:p>
          <a:p>
            <a:pPr marL="342900" indent="-342900">
              <a:buAutoNum type="arabicParenR"/>
            </a:pPr>
            <a:endParaRPr lang="ru-RU" dirty="0"/>
          </a:p>
          <a:p>
            <a:r>
              <a:rPr lang="ru-RU" dirty="0">
                <a:latin typeface="Century Schoolbook" pitchFamily="18" charset="0"/>
              </a:rPr>
              <a:t>2)</a:t>
            </a:r>
            <a:r>
              <a:rPr lang="ru-RU" dirty="0"/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DB2F52D-57E7-45FA-B28E-1FE38979FEB4}"/>
              </a:ext>
            </a:extLst>
          </p:cNvPr>
          <p:cNvSpPr/>
          <p:nvPr/>
        </p:nvSpPr>
        <p:spPr>
          <a:xfrm>
            <a:off x="2627784" y="41490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Century Schoolbook" pitchFamily="18" charset="0"/>
              </a:rPr>
              <a:t>   26</a:t>
            </a:r>
          </a:p>
          <a:p>
            <a:r>
              <a:rPr lang="ru-RU" dirty="0">
                <a:latin typeface="Century Schoolbook" pitchFamily="18" charset="0"/>
              </a:rPr>
              <a:t>+ </a:t>
            </a:r>
            <a:r>
              <a:rPr lang="ru-RU" u="sng" dirty="0">
                <a:latin typeface="Century Schoolbook" pitchFamily="18" charset="0"/>
              </a:rPr>
              <a:t>21</a:t>
            </a:r>
          </a:p>
          <a:p>
            <a:r>
              <a:rPr lang="ru-RU" dirty="0">
                <a:latin typeface="Century Schoolbook" pitchFamily="18" charset="0"/>
              </a:rPr>
              <a:t>   47(уч.)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4899D7-EF15-4B21-80C5-11B77D28C6CC}"/>
              </a:ext>
            </a:extLst>
          </p:cNvPr>
          <p:cNvSpPr txBox="1"/>
          <p:nvPr/>
        </p:nvSpPr>
        <p:spPr>
          <a:xfrm>
            <a:off x="1763705" y="5291916"/>
            <a:ext cx="5256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Century Schoolbook" pitchFamily="18" charset="0"/>
              </a:rPr>
              <a:t>Ответ: 47 учеников участвовало в концерте. </a:t>
            </a:r>
          </a:p>
        </p:txBody>
      </p:sp>
    </p:spTree>
    <p:extLst>
      <p:ext uri="{BB962C8B-B14F-4D97-AF65-F5344CB8AC3E}">
        <p14:creationId xmlns:p14="http://schemas.microsoft.com/office/powerpoint/2010/main" val="4246376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4127" y1="26813" x2="39683" y2="33221"/>
                        <a14:foregroundMark x1="39683" y1="33558" x2="39841" y2="24115"/>
                        <a14:foregroundMark x1="43968" y1="36425" x2="44921" y2="36594"/>
                        <a14:foregroundMark x1="51429" y1="34233" x2="51429" y2="33390"/>
                        <a14:foregroundMark x1="47460" y1="26138" x2="46667" y2="25801"/>
                        <a14:foregroundMark x1="50159" y1="26644" x2="50159" y2="26644"/>
                        <a14:foregroundMark x1="54127" y1="34907" x2="55079" y2="34907"/>
                        <a14:foregroundMark x1="61429" y1="33221" x2="61429" y2="33221"/>
                        <a14:foregroundMark x1="59841" y1="25126" x2="59841" y2="25126"/>
                        <a14:foregroundMark x1="51111" y1="22091" x2="51111" y2="22091"/>
                        <a14:foregroundMark x1="39206" y1="24283" x2="39206" y2="24283"/>
                        <a14:foregroundMark x1="39524" y1="27319" x2="39524" y2="27319"/>
                        <a14:foregroundMark x1="36984" y1="53626" x2="36984" y2="53626"/>
                        <a14:foregroundMark x1="37460" y1="60371" x2="37460" y2="60371"/>
                        <a14:foregroundMark x1="45714" y1="68465" x2="45714" y2="68465"/>
                        <a14:foregroundMark x1="53333" y1="72007" x2="54762" y2="71164"/>
                        <a14:foregroundMark x1="66508" y1="64755" x2="66984" y2="64418"/>
                        <a14:foregroundMark x1="69841" y1="59022" x2="69524" y2="58516"/>
                        <a14:foregroundMark x1="55873" y1="44519" x2="55873" y2="44519"/>
                        <a14:foregroundMark x1="41270" y1="41484" x2="40635" y2="41484"/>
                        <a14:foregroundMark x1="35397" y1="41484" x2="35397" y2="41484"/>
                        <a14:foregroundMark x1="34127" y1="45194" x2="34127" y2="45194"/>
                        <a14:foregroundMark x1="37143" y1="53963" x2="37143" y2="5396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115616" y="188913"/>
            <a:ext cx="3927475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5472113" y="350838"/>
            <a:ext cx="36718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entury Schoolbook" pitchFamily="18" charset="0"/>
              </a:rPr>
              <a:t>Ребусы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3800" y="1700213"/>
            <a:ext cx="33845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entury Schoolbook" pitchFamily="18" charset="0"/>
              </a:rPr>
              <a:t> 1в </a:t>
            </a:r>
            <a:r>
              <a:rPr lang="ru-RU" sz="2400" dirty="0"/>
              <a:t>                      </a:t>
            </a:r>
            <a:r>
              <a:rPr lang="ru-RU" sz="2400" dirty="0">
                <a:latin typeface="Century Schoolbook" pitchFamily="18" charset="0"/>
              </a:rPr>
              <a:t>2в</a:t>
            </a:r>
            <a:endParaRPr lang="ru-RU" sz="2400" dirty="0"/>
          </a:p>
          <a:p>
            <a:r>
              <a:rPr lang="ru-RU" sz="2400" dirty="0">
                <a:latin typeface="Century Schoolbook" pitchFamily="18" charset="0"/>
              </a:rPr>
              <a:t>                      </a:t>
            </a:r>
          </a:p>
          <a:p>
            <a:r>
              <a:rPr lang="ru-RU" sz="2400" dirty="0">
                <a:latin typeface="Century Schoolbook" pitchFamily="18" charset="0"/>
              </a:rPr>
              <a:t>  </a:t>
            </a:r>
            <a:r>
              <a:rPr lang="ru-RU" sz="2400" dirty="0"/>
              <a:t>  </a:t>
            </a:r>
            <a:r>
              <a:rPr lang="ru-RU" sz="2400" dirty="0">
                <a:latin typeface="Century Schoolbook" pitchFamily="18" charset="0"/>
              </a:rPr>
              <a:t>*</a:t>
            </a:r>
            <a:r>
              <a:rPr lang="ru-RU" sz="2400" dirty="0"/>
              <a:t>  </a:t>
            </a:r>
            <a:r>
              <a:rPr lang="ru-RU" sz="2400" dirty="0">
                <a:latin typeface="Century Schoolbook" pitchFamily="18" charset="0"/>
              </a:rPr>
              <a:t>6                   3  *</a:t>
            </a:r>
          </a:p>
          <a:p>
            <a:r>
              <a:rPr lang="ru-RU" sz="2400" dirty="0">
                <a:latin typeface="Century Schoolbook" pitchFamily="18" charset="0"/>
              </a:rPr>
              <a:t> </a:t>
            </a:r>
            <a:r>
              <a:rPr lang="ru-RU" sz="2400" u="sng" dirty="0">
                <a:latin typeface="Century Schoolbook" pitchFamily="18" charset="0"/>
              </a:rPr>
              <a:t>+ 3</a:t>
            </a:r>
            <a:r>
              <a:rPr lang="ru-RU" sz="2400" u="sng" dirty="0"/>
              <a:t>  </a:t>
            </a:r>
            <a:r>
              <a:rPr lang="ru-RU" sz="2400" u="sng" dirty="0">
                <a:latin typeface="Century Schoolbook" pitchFamily="18" charset="0"/>
              </a:rPr>
              <a:t>*</a:t>
            </a:r>
            <a:r>
              <a:rPr lang="ru-RU" sz="2400" dirty="0">
                <a:latin typeface="Century Schoolbook" pitchFamily="18" charset="0"/>
              </a:rPr>
              <a:t>                </a:t>
            </a:r>
            <a:r>
              <a:rPr lang="ru-RU" sz="2400" u="sng" dirty="0">
                <a:latin typeface="Century Schoolbook" pitchFamily="18" charset="0"/>
              </a:rPr>
              <a:t>+ *  5</a:t>
            </a:r>
          </a:p>
          <a:p>
            <a:r>
              <a:rPr lang="ru-RU" sz="2400" dirty="0">
                <a:latin typeface="Century Schoolbook" pitchFamily="18" charset="0"/>
              </a:rPr>
              <a:t>   </a:t>
            </a:r>
            <a:r>
              <a:rPr lang="ru-RU" sz="2400" dirty="0"/>
              <a:t> </a:t>
            </a:r>
            <a:r>
              <a:rPr lang="ru-RU" sz="2400" dirty="0">
                <a:latin typeface="Century Schoolbook" pitchFamily="18" charset="0"/>
              </a:rPr>
              <a:t>8</a:t>
            </a:r>
            <a:r>
              <a:rPr lang="ru-RU" sz="2400" dirty="0"/>
              <a:t>  </a:t>
            </a:r>
            <a:r>
              <a:rPr lang="ru-RU" sz="2400" dirty="0">
                <a:latin typeface="Century Schoolbook" pitchFamily="18" charset="0"/>
              </a:rPr>
              <a:t>9                   4  9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5F0561-E970-49A6-84FF-88DA1EAAC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1989138"/>
            <a:ext cx="6121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latin typeface="Century Schoolbook" pitchFamily="18" charset="0"/>
              </a:rPr>
              <a:t>Домашнее задание </a:t>
            </a:r>
          </a:p>
          <a:p>
            <a:pPr algn="ctr"/>
            <a:r>
              <a:rPr lang="ru-RU" sz="4400" dirty="0">
                <a:latin typeface="Century Schoolbook" pitchFamily="18" charset="0"/>
              </a:rPr>
              <a:t>в учебнике с.88, </a:t>
            </a:r>
          </a:p>
          <a:p>
            <a:pPr algn="ctr"/>
            <a:r>
              <a:rPr lang="ru-RU" sz="4400" dirty="0">
                <a:latin typeface="Century Schoolbook" pitchFamily="18" charset="0"/>
              </a:rPr>
              <a:t>4 задание </a:t>
            </a:r>
          </a:p>
          <a:p>
            <a:pPr algn="ctr"/>
            <a:r>
              <a:rPr lang="ru-RU" sz="4400" dirty="0">
                <a:latin typeface="Century Schoolbook" pitchFamily="18" charset="0"/>
              </a:rPr>
              <a:t>(1,2 столбики)</a:t>
            </a:r>
          </a:p>
          <a:p>
            <a:pPr algn="ctr"/>
            <a:endParaRPr lang="ru-RU" sz="4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50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74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B81E74-DCE8-455E-9FD5-0206D0010C3C}"/>
              </a:ext>
            </a:extLst>
          </p:cNvPr>
          <p:cNvSpPr txBox="1"/>
          <p:nvPr/>
        </p:nvSpPr>
        <p:spPr>
          <a:xfrm>
            <a:off x="2915816" y="548680"/>
            <a:ext cx="35573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/>
              <a:t>Устный счет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0D4F848-0633-4D04-816D-37614F277EF2}"/>
              </a:ext>
            </a:extLst>
          </p:cNvPr>
          <p:cNvSpPr txBox="1">
            <a:spLocks/>
          </p:cNvSpPr>
          <p:nvPr/>
        </p:nvSpPr>
        <p:spPr>
          <a:xfrm>
            <a:off x="1691680" y="26369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4800" b="1" dirty="0">
                <a:latin typeface="Arial" panose="020B0604020202020204" pitchFamily="34" charset="0"/>
              </a:rPr>
              <a:t>48, 46, 44, 42, 40, 38, ...</a:t>
            </a:r>
          </a:p>
          <a:p>
            <a:pPr marL="0" indent="0">
              <a:buNone/>
            </a:pPr>
            <a:r>
              <a:rPr lang="ru-RU" altLang="ru-RU" sz="4800" b="1" dirty="0">
                <a:latin typeface="Arial" panose="020B0604020202020204" pitchFamily="34" charset="0"/>
              </a:rPr>
              <a:t>35, 38, 41, 44, 47, 50, ...</a:t>
            </a:r>
          </a:p>
        </p:txBody>
      </p:sp>
    </p:spTree>
    <p:extLst>
      <p:ext uri="{BB962C8B-B14F-4D97-AF65-F5344CB8AC3E}">
        <p14:creationId xmlns:p14="http://schemas.microsoft.com/office/powerpoint/2010/main" val="348191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1992313" y="57150"/>
            <a:ext cx="52562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Century Schoolbook" pitchFamily="18" charset="0"/>
              </a:rPr>
              <a:t>«Цепочка»</a:t>
            </a:r>
          </a:p>
          <a:p>
            <a:pPr algn="ctr"/>
            <a:r>
              <a:rPr lang="ru-RU" sz="3600">
                <a:latin typeface="Century Schoolbook" pitchFamily="18" charset="0"/>
              </a:rPr>
              <a:t>Проверьте, всё ли в цепочке верно?</a:t>
            </a:r>
          </a:p>
        </p:txBody>
      </p:sp>
      <p:sp>
        <p:nvSpPr>
          <p:cNvPr id="3" name="Овал 2"/>
          <p:cNvSpPr/>
          <p:nvPr/>
        </p:nvSpPr>
        <p:spPr>
          <a:xfrm>
            <a:off x="1553443" y="5754638"/>
            <a:ext cx="719138" cy="7191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7331" y="5465713"/>
            <a:ext cx="74453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1431" y="5754638"/>
            <a:ext cx="74453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2431" y="2514550"/>
            <a:ext cx="744537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0606" y="3065413"/>
            <a:ext cx="74453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0881" y="4183013"/>
            <a:ext cx="74453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4968" y="4386213"/>
            <a:ext cx="744538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0143" y="3128913"/>
            <a:ext cx="744538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9931" y="3809950"/>
            <a:ext cx="744537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4268" y="3809950"/>
            <a:ext cx="744538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 flipV="1">
            <a:off x="2134468" y="3501975"/>
            <a:ext cx="955675" cy="681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 flipV="1">
            <a:off x="3834681" y="2886025"/>
            <a:ext cx="1047750" cy="61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>
            <a:off x="5626968" y="2886025"/>
            <a:ext cx="1163638" cy="552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>
          <a:xfrm>
            <a:off x="7163668" y="3809950"/>
            <a:ext cx="614363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>
            <a:off x="6731868" y="5130750"/>
            <a:ext cx="1046163" cy="708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 flipH="1" flipV="1">
            <a:off x="5987331" y="4554488"/>
            <a:ext cx="371475" cy="911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cxnSpLocks/>
          </p:cNvCxnSpPr>
          <p:nvPr/>
        </p:nvCxnSpPr>
        <p:spPr>
          <a:xfrm flipH="1">
            <a:off x="4655418" y="4183013"/>
            <a:ext cx="958850" cy="371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 flipH="1">
            <a:off x="3604493" y="4927550"/>
            <a:ext cx="677863" cy="827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cxnSpLocks/>
            <a:endCxn id="3" idx="6"/>
          </p:cNvCxnSpPr>
          <p:nvPr/>
        </p:nvCxnSpPr>
        <p:spPr>
          <a:xfrm flipH="1" flipV="1">
            <a:off x="2272581" y="6115000"/>
            <a:ext cx="958850" cy="11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7" name="TextBox 25"/>
          <p:cNvSpPr txBox="1">
            <a:spLocks noChangeArrowheads="1"/>
          </p:cNvSpPr>
          <p:nvPr/>
        </p:nvSpPr>
        <p:spPr bwMode="auto">
          <a:xfrm>
            <a:off x="1437556" y="3438475"/>
            <a:ext cx="3603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 </a:t>
            </a:r>
            <a:r>
              <a:rPr lang="ru-RU" sz="4800">
                <a:latin typeface="Century Schoolbook" pitchFamily="18" charset="0"/>
              </a:rPr>
              <a:t>4</a:t>
            </a:r>
          </a:p>
        </p:txBody>
      </p:sp>
      <p:sp>
        <p:nvSpPr>
          <p:cNvPr id="19478" name="TextBox 26"/>
          <p:cNvSpPr txBox="1">
            <a:spLocks noChangeArrowheads="1"/>
          </p:cNvSpPr>
          <p:nvPr/>
        </p:nvSpPr>
        <p:spPr bwMode="auto">
          <a:xfrm>
            <a:off x="1926506" y="3036838"/>
            <a:ext cx="8524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+ 5</a:t>
            </a:r>
          </a:p>
        </p:txBody>
      </p:sp>
      <p:sp>
        <p:nvSpPr>
          <p:cNvPr id="19479" name="TextBox 27"/>
          <p:cNvSpPr txBox="1">
            <a:spLocks noChangeArrowheads="1"/>
          </p:cNvSpPr>
          <p:nvPr/>
        </p:nvSpPr>
        <p:spPr bwMode="auto">
          <a:xfrm>
            <a:off x="3715618" y="2565350"/>
            <a:ext cx="93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 - 2</a:t>
            </a:r>
          </a:p>
        </p:txBody>
      </p:sp>
      <p:sp>
        <p:nvSpPr>
          <p:cNvPr id="19480" name="Прямоугольник 29"/>
          <p:cNvSpPr>
            <a:spLocks noChangeArrowheads="1"/>
          </p:cNvSpPr>
          <p:nvPr/>
        </p:nvSpPr>
        <p:spPr bwMode="auto">
          <a:xfrm>
            <a:off x="6084168" y="2420888"/>
            <a:ext cx="85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0000"/>
                </a:solidFill>
                <a:latin typeface="Century Schoolbook" pitchFamily="18" charset="0"/>
              </a:rPr>
              <a:t>+ 3</a:t>
            </a:r>
          </a:p>
        </p:txBody>
      </p:sp>
      <p:sp>
        <p:nvSpPr>
          <p:cNvPr id="19481" name="TextBox 30"/>
          <p:cNvSpPr txBox="1">
            <a:spLocks noChangeArrowheads="1"/>
          </p:cNvSpPr>
          <p:nvPr/>
        </p:nvSpPr>
        <p:spPr bwMode="auto">
          <a:xfrm>
            <a:off x="6927131" y="2976513"/>
            <a:ext cx="4714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Schoolbook" pitchFamily="18" charset="0"/>
              </a:rPr>
              <a:t> 10</a:t>
            </a:r>
          </a:p>
        </p:txBody>
      </p:sp>
      <p:sp>
        <p:nvSpPr>
          <p:cNvPr id="19482" name="TextBox 31"/>
          <p:cNvSpPr txBox="1">
            <a:spLocks noChangeArrowheads="1"/>
          </p:cNvSpPr>
          <p:nvPr/>
        </p:nvSpPr>
        <p:spPr bwMode="auto">
          <a:xfrm>
            <a:off x="7530381" y="3557538"/>
            <a:ext cx="8842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- 7</a:t>
            </a:r>
          </a:p>
        </p:txBody>
      </p:sp>
      <p:sp>
        <p:nvSpPr>
          <p:cNvPr id="19483" name="TextBox 32"/>
          <p:cNvSpPr txBox="1">
            <a:spLocks noChangeArrowheads="1"/>
          </p:cNvSpPr>
          <p:nvPr/>
        </p:nvSpPr>
        <p:spPr bwMode="auto">
          <a:xfrm>
            <a:off x="7284318" y="5570488"/>
            <a:ext cx="987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+ 6</a:t>
            </a:r>
          </a:p>
        </p:txBody>
      </p:sp>
      <p:sp>
        <p:nvSpPr>
          <p:cNvPr id="19484" name="TextBox 33"/>
          <p:cNvSpPr txBox="1">
            <a:spLocks noChangeArrowheads="1"/>
          </p:cNvSpPr>
          <p:nvPr/>
        </p:nvSpPr>
        <p:spPr bwMode="auto">
          <a:xfrm>
            <a:off x="5179293" y="4819600"/>
            <a:ext cx="895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- 4</a:t>
            </a:r>
          </a:p>
        </p:txBody>
      </p:sp>
      <p:sp>
        <p:nvSpPr>
          <p:cNvPr id="19485" name="TextBox 34"/>
          <p:cNvSpPr txBox="1">
            <a:spLocks noChangeArrowheads="1"/>
          </p:cNvSpPr>
          <p:nvPr/>
        </p:nvSpPr>
        <p:spPr bwMode="auto">
          <a:xfrm>
            <a:off x="5704756" y="3736925"/>
            <a:ext cx="6540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entury Schoolbook" pitchFamily="18" charset="0"/>
              </a:rPr>
              <a:t>5</a:t>
            </a:r>
          </a:p>
        </p:txBody>
      </p:sp>
      <p:sp>
        <p:nvSpPr>
          <p:cNvPr id="19486" name="TextBox 35"/>
          <p:cNvSpPr txBox="1">
            <a:spLocks noChangeArrowheads="1"/>
          </p:cNvSpPr>
          <p:nvPr/>
        </p:nvSpPr>
        <p:spPr bwMode="auto">
          <a:xfrm>
            <a:off x="4655418" y="3682950"/>
            <a:ext cx="839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Schoolbook" pitchFamily="18" charset="0"/>
              </a:rPr>
              <a:t>+ 3</a:t>
            </a:r>
          </a:p>
        </p:txBody>
      </p:sp>
      <p:sp>
        <p:nvSpPr>
          <p:cNvPr id="19487" name="TextBox 36"/>
          <p:cNvSpPr txBox="1">
            <a:spLocks noChangeArrowheads="1"/>
          </p:cNvSpPr>
          <p:nvPr/>
        </p:nvSpPr>
        <p:spPr bwMode="auto">
          <a:xfrm>
            <a:off x="3125068" y="4838650"/>
            <a:ext cx="1468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- 2</a:t>
            </a:r>
          </a:p>
        </p:txBody>
      </p:sp>
      <p:sp>
        <p:nvSpPr>
          <p:cNvPr id="19488" name="TextBox 37"/>
          <p:cNvSpPr txBox="1">
            <a:spLocks noChangeArrowheads="1"/>
          </p:cNvSpPr>
          <p:nvPr/>
        </p:nvSpPr>
        <p:spPr bwMode="auto">
          <a:xfrm>
            <a:off x="2391643" y="6113413"/>
            <a:ext cx="1190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entury Schoolbook" pitchFamily="18" charset="0"/>
              </a:rPr>
              <a:t>+ 1</a:t>
            </a:r>
          </a:p>
        </p:txBody>
      </p:sp>
      <p:sp>
        <p:nvSpPr>
          <p:cNvPr id="19489" name="TextBox 38"/>
          <p:cNvSpPr txBox="1">
            <a:spLocks noChangeArrowheads="1"/>
          </p:cNvSpPr>
          <p:nvPr/>
        </p:nvSpPr>
        <p:spPr bwMode="auto">
          <a:xfrm>
            <a:off x="1697906" y="5699075"/>
            <a:ext cx="654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entury Schoolbook" pitchFamily="18" charset="0"/>
              </a:rPr>
              <a:t>7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EF201-79B3-46E3-8C70-159567B6DFF1}"/>
              </a:ext>
            </a:extLst>
          </p:cNvPr>
          <p:cNvSpPr txBox="1">
            <a:spLocks/>
          </p:cNvSpPr>
          <p:nvPr/>
        </p:nvSpPr>
        <p:spPr>
          <a:xfrm>
            <a:off x="2493963" y="1700213"/>
            <a:ext cx="6172200" cy="1895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>
                <a:solidFill>
                  <a:schemeClr val="tx1"/>
                </a:solidFill>
              </a:rPr>
              <a:t>Ребята катались </a:t>
            </a:r>
            <a:r>
              <a:rPr lang="ru-RU" sz="2400" dirty="0">
                <a:solidFill>
                  <a:schemeClr val="tx1"/>
                </a:solidFill>
              </a:rPr>
              <a:t>на велосипедах. У всех велосипедов было 8 колёс. Сколько было двухколёсных велосипедов ?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72ADDEEB-CAEF-4B46-986E-976EF4D0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333375"/>
            <a:ext cx="57594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latin typeface="Century Schoolbook" pitchFamily="18" charset="0"/>
              </a:rPr>
              <a:t>Задача на смекалку</a:t>
            </a:r>
          </a:p>
        </p:txBody>
      </p:sp>
    </p:spTree>
    <p:extLst>
      <p:ext uri="{BB962C8B-B14F-4D97-AF65-F5344CB8AC3E}">
        <p14:creationId xmlns:p14="http://schemas.microsoft.com/office/powerpoint/2010/main" val="80422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3963" y="1700213"/>
            <a:ext cx="6172200" cy="18954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Ребята катались на велосипедах. У всех велосипедов было 8 колёс. Сколько было двухколёсных велосипедов 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6400" y="4868863"/>
            <a:ext cx="6172200" cy="1371600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chemeClr val="tx1"/>
                </a:solidFill>
              </a:rPr>
              <a:t>Ответ:</a:t>
            </a:r>
          </a:p>
          <a:p>
            <a:pPr eaLnBrk="1" hangingPunct="1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Было 4 двухколесных велосипеда.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2700338" y="333375"/>
            <a:ext cx="57594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latin typeface="Century Schoolbook" pitchFamily="18" charset="0"/>
              </a:rPr>
              <a:t>Задача на смекалку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275" y="3094038"/>
            <a:ext cx="4578350" cy="581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35+22= ?</a:t>
            </a:r>
          </a:p>
        </p:txBody>
      </p:sp>
      <p:pic>
        <p:nvPicPr>
          <p:cNvPr id="20482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124744"/>
            <a:ext cx="280828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1124744"/>
            <a:ext cx="27527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16463" y="2622550"/>
            <a:ext cx="1655762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>
                <a:latin typeface="Century Schoolbook" pitchFamily="18" charset="0"/>
              </a:rPr>
              <a:t>   35</a:t>
            </a:r>
          </a:p>
          <a:p>
            <a:r>
              <a:rPr lang="ru-RU" sz="4800" dirty="0">
                <a:latin typeface="Century Schoolbook" pitchFamily="18" charset="0"/>
              </a:rPr>
              <a:t>+ </a:t>
            </a:r>
            <a:r>
              <a:rPr lang="ru-RU" sz="4800" u="sng" dirty="0">
                <a:latin typeface="Century Schoolbook" pitchFamily="18" charset="0"/>
              </a:rPr>
              <a:t>22</a:t>
            </a:r>
          </a:p>
          <a:p>
            <a:r>
              <a:rPr lang="ru-RU" sz="4800" dirty="0">
                <a:latin typeface="Century Schoolbook" pitchFamily="18" charset="0"/>
              </a:rPr>
              <a:t>   57</a:t>
            </a:r>
          </a:p>
          <a:p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1958975" y="1989138"/>
            <a:ext cx="6121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latin typeface="Century Schoolbook" pitchFamily="18" charset="0"/>
              </a:rPr>
              <a:t>Задание в учебнике с.87, 2 задание «Выполни сложение».</a:t>
            </a:r>
          </a:p>
          <a:p>
            <a:pPr algn="ctr"/>
            <a:endParaRPr lang="ru-RU" sz="44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1958975" y="1989138"/>
            <a:ext cx="6121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latin typeface="Century Schoolbook" pitchFamily="18" charset="0"/>
              </a:rPr>
              <a:t>Задание в учебнике с.87, 3 задание «Выполни решение задачи №1».</a:t>
            </a:r>
          </a:p>
          <a:p>
            <a:pPr algn="ctr"/>
            <a:endParaRPr lang="ru-RU" sz="4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04826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</TotalTime>
  <Words>256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Adobe Fan Heiti Std B</vt:lpstr>
      <vt:lpstr>Arial</vt:lpstr>
      <vt:lpstr>Calibri</vt:lpstr>
      <vt:lpstr>Century Gothic</vt:lpstr>
      <vt:lpstr>Century Schoolbook</vt:lpstr>
      <vt:lpstr>Wingdings 3</vt:lpstr>
      <vt:lpstr>Легкий дым</vt:lpstr>
      <vt:lpstr>Письменное сложение двузначных чисел без перехода через десяток.</vt:lpstr>
      <vt:lpstr>Презентация PowerPoint</vt:lpstr>
      <vt:lpstr>Презентация PowerPoint</vt:lpstr>
      <vt:lpstr>Презентация PowerPoint</vt:lpstr>
      <vt:lpstr>Ребята катались на велосипедах. У всех велосипедов было 8 колёс. Сколько было двухколёсных велосипедов ?</vt:lpstr>
      <vt:lpstr>35+22= 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Письменное сложение двузначных чисел без перехода через десяток.</dc:title>
  <dc:creator>Admin</dc:creator>
  <cp:lastModifiedBy>Пользователь Windows</cp:lastModifiedBy>
  <cp:revision>25</cp:revision>
  <dcterms:created xsi:type="dcterms:W3CDTF">2015-07-25T14:51:35Z</dcterms:created>
  <dcterms:modified xsi:type="dcterms:W3CDTF">2020-04-09T19:27:26Z</dcterms:modified>
</cp:coreProperties>
</file>